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theme/theme24.xml" ContentType="application/vnd.openxmlformats-officedocument.theme+xml"/>
  <Override PartName="/ppt/slideLayouts/slideLayout35.xml" ContentType="application/vnd.openxmlformats-officedocument.presentationml.slideLayout+xml"/>
  <Override PartName="/ppt/theme/theme25.xml" ContentType="application/vnd.openxmlformats-officedocument.theme+xml"/>
  <Override PartName="/ppt/slideLayouts/slideLayout36.xml" ContentType="application/vnd.openxmlformats-officedocument.presentationml.slideLayout+xml"/>
  <Override PartName="/ppt/theme/theme26.xml" ContentType="application/vnd.openxmlformats-officedocument.theme+xml"/>
  <Override PartName="/ppt/slideLayouts/slideLayout37.xml" ContentType="application/vnd.openxmlformats-officedocument.presentationml.slideLayout+xml"/>
  <Override PartName="/ppt/theme/theme27.xml" ContentType="application/vnd.openxmlformats-officedocument.theme+xml"/>
  <Override PartName="/ppt/slideLayouts/slideLayout38.xml" ContentType="application/vnd.openxmlformats-officedocument.presentationml.slideLayout+xml"/>
  <Override PartName="/ppt/theme/theme28.xml" ContentType="application/vnd.openxmlformats-officedocument.theme+xml"/>
  <Override PartName="/ppt/slideLayouts/slideLayout39.xml" ContentType="application/vnd.openxmlformats-officedocument.presentationml.slideLayout+xml"/>
  <Override PartName="/ppt/theme/theme29.xml" ContentType="application/vnd.openxmlformats-officedocument.theme+xml"/>
  <Override PartName="/ppt/slideLayouts/slideLayout40.xml" ContentType="application/vnd.openxmlformats-officedocument.presentationml.slideLayout+xml"/>
  <Override PartName="/ppt/theme/theme30.xml" ContentType="application/vnd.openxmlformats-officedocument.theme+xml"/>
  <Override PartName="/ppt/slideLayouts/slideLayout41.xml" ContentType="application/vnd.openxmlformats-officedocument.presentationml.slideLayout+xml"/>
  <Override PartName="/ppt/theme/theme31.xml" ContentType="application/vnd.openxmlformats-officedocument.theme+xml"/>
  <Override PartName="/ppt/slideLayouts/slideLayout42.xml" ContentType="application/vnd.openxmlformats-officedocument.presentationml.slideLayout+xml"/>
  <Override PartName="/ppt/theme/theme32.xml" ContentType="application/vnd.openxmlformats-officedocument.theme+xml"/>
  <Override PartName="/ppt/slideLayouts/slideLayout43.xml" ContentType="application/vnd.openxmlformats-officedocument.presentationml.slideLayout+xml"/>
  <Override PartName="/ppt/theme/theme33.xml" ContentType="application/vnd.openxmlformats-officedocument.theme+xml"/>
  <Override PartName="/ppt/slideLayouts/slideLayout44.xml" ContentType="application/vnd.openxmlformats-officedocument.presentationml.slideLayout+xml"/>
  <Override PartName="/ppt/theme/theme34.xml" ContentType="application/vnd.openxmlformats-officedocument.theme+xml"/>
  <Override PartName="/ppt/slideLayouts/slideLayout45.xml" ContentType="application/vnd.openxmlformats-officedocument.presentationml.slideLayout+xml"/>
  <Override PartName="/ppt/theme/theme35.xml" ContentType="application/vnd.openxmlformats-officedocument.theme+xml"/>
  <Override PartName="/ppt/slideLayouts/slideLayout46.xml" ContentType="application/vnd.openxmlformats-officedocument.presentationml.slideLayout+xml"/>
  <Override PartName="/ppt/theme/theme36.xml" ContentType="application/vnd.openxmlformats-officedocument.theme+xml"/>
  <Override PartName="/ppt/slideLayouts/slideLayout47.xml" ContentType="application/vnd.openxmlformats-officedocument.presentationml.slideLayout+xml"/>
  <Override PartName="/ppt/theme/theme37.xml" ContentType="application/vnd.openxmlformats-officedocument.theme+xml"/>
  <Override PartName="/ppt/slideLayouts/slideLayout48.xml" ContentType="application/vnd.openxmlformats-officedocument.presentationml.slideLayout+xml"/>
  <Override PartName="/ppt/theme/theme38.xml" ContentType="application/vnd.openxmlformats-officedocument.theme+xml"/>
  <Override PartName="/ppt/slideLayouts/slideLayout49.xml" ContentType="application/vnd.openxmlformats-officedocument.presentationml.slideLayout+xml"/>
  <Override PartName="/ppt/theme/theme39.xml" ContentType="application/vnd.openxmlformats-officedocument.theme+xml"/>
  <Override PartName="/ppt/slideLayouts/slideLayout50.xml" ContentType="application/vnd.openxmlformats-officedocument.presentationml.slideLayout+xml"/>
  <Override PartName="/ppt/theme/theme40.xml" ContentType="application/vnd.openxmlformats-officedocument.theme+xml"/>
  <Override PartName="/ppt/slideLayouts/slideLayout51.xml" ContentType="application/vnd.openxmlformats-officedocument.presentationml.slideLayout+xml"/>
  <Override PartName="/ppt/theme/theme41.xml" ContentType="application/vnd.openxmlformats-officedocument.theme+xml"/>
  <Override PartName="/ppt/slideLayouts/slideLayout52.xml" ContentType="application/vnd.openxmlformats-officedocument.presentationml.slideLayout+xml"/>
  <Override PartName="/ppt/theme/theme42.xml" ContentType="application/vnd.openxmlformats-officedocument.theme+xml"/>
  <Override PartName="/ppt/slideLayouts/slideLayout53.xml" ContentType="application/vnd.openxmlformats-officedocument.presentationml.slideLayout+xml"/>
  <Override PartName="/ppt/theme/theme43.xml" ContentType="application/vnd.openxmlformats-officedocument.theme+xml"/>
  <Override PartName="/ppt/slideLayouts/slideLayout54.xml" ContentType="application/vnd.openxmlformats-officedocument.presentationml.slideLayout+xml"/>
  <Override PartName="/ppt/theme/theme44.xml" ContentType="application/vnd.openxmlformats-officedocument.theme+xml"/>
  <Override PartName="/ppt/slideLayouts/slideLayout55.xml" ContentType="application/vnd.openxmlformats-officedocument.presentationml.slideLayout+xml"/>
  <Override PartName="/ppt/theme/theme45.xml" ContentType="application/vnd.openxmlformats-officedocument.theme+xml"/>
  <Override PartName="/ppt/slideLayouts/slideLayout56.xml" ContentType="application/vnd.openxmlformats-officedocument.presentationml.slideLayout+xml"/>
  <Override PartName="/ppt/theme/theme46.xml" ContentType="application/vnd.openxmlformats-officedocument.theme+xml"/>
  <Override PartName="/ppt/slideLayouts/slideLayout57.xml" ContentType="application/vnd.openxmlformats-officedocument.presentationml.slideLayout+xml"/>
  <Override PartName="/ppt/theme/theme47.xml" ContentType="application/vnd.openxmlformats-officedocument.theme+xml"/>
  <Override PartName="/ppt/slideLayouts/slideLayout58.xml" ContentType="application/vnd.openxmlformats-officedocument.presentationml.slideLayout+xml"/>
  <Override PartName="/ppt/theme/theme48.xml" ContentType="application/vnd.openxmlformats-officedocument.theme+xml"/>
  <Override PartName="/ppt/slideLayouts/slideLayout59.xml" ContentType="application/vnd.openxmlformats-officedocument.presentationml.slideLayout+xml"/>
  <Override PartName="/ppt/theme/theme49.xml" ContentType="application/vnd.openxmlformats-officedocument.theme+xml"/>
  <Override PartName="/ppt/slideLayouts/slideLayout60.xml" ContentType="application/vnd.openxmlformats-officedocument.presentationml.slideLayout+xml"/>
  <Override PartName="/ppt/theme/theme50.xml" ContentType="application/vnd.openxmlformats-officedocument.theme+xml"/>
  <Override PartName="/ppt/slideLayouts/slideLayout61.xml" ContentType="application/vnd.openxmlformats-officedocument.presentationml.slideLayout+xml"/>
  <Override PartName="/ppt/theme/theme51.xml" ContentType="application/vnd.openxmlformats-officedocument.theme+xml"/>
  <Override PartName="/ppt/slideLayouts/slideLayout62.xml" ContentType="application/vnd.openxmlformats-officedocument.presentationml.slideLayout+xml"/>
  <Override PartName="/ppt/theme/theme52.xml" ContentType="application/vnd.openxmlformats-officedocument.theme+xml"/>
  <Override PartName="/ppt/slideLayouts/slideLayout63.xml" ContentType="application/vnd.openxmlformats-officedocument.presentationml.slideLayout+xml"/>
  <Override PartName="/ppt/theme/theme53.xml" ContentType="application/vnd.openxmlformats-officedocument.theme+xml"/>
  <Override PartName="/ppt/slideLayouts/slideLayout64.xml" ContentType="application/vnd.openxmlformats-officedocument.presentationml.slideLayout+xml"/>
  <Override PartName="/ppt/theme/theme54.xml" ContentType="application/vnd.openxmlformats-officedocument.theme+xml"/>
  <Override PartName="/ppt/theme/theme5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4660"/>
  </p:normalViewPr>
  <p:slideViewPr>
    <p:cSldViewPr>
      <p:cViewPr>
        <p:scale>
          <a:sx n="76" d="100"/>
          <a:sy n="76" d="100"/>
        </p:scale>
        <p:origin x="-1152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988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2.xml"/><Relationship Id="rId18" Type="http://schemas.openxmlformats.org/officeDocument/2006/relationships/slide" Target="slide24.xml"/><Relationship Id="rId26" Type="http://schemas.openxmlformats.org/officeDocument/2006/relationships/slide" Target="slide28.xml"/><Relationship Id="rId3" Type="http://schemas.openxmlformats.org/officeDocument/2006/relationships/notesSlide" Target="../notesSlides/notesSlide1.xml"/><Relationship Id="rId21" Type="http://schemas.openxmlformats.org/officeDocument/2006/relationships/slide" Target="slide16.xml"/><Relationship Id="rId7" Type="http://schemas.openxmlformats.org/officeDocument/2006/relationships/image" Target="../media/image1.emf"/><Relationship Id="rId12" Type="http://schemas.openxmlformats.org/officeDocument/2006/relationships/slide" Target="slide10.xml"/><Relationship Id="rId17" Type="http://schemas.openxmlformats.org/officeDocument/2006/relationships/slide" Target="slide14.xml"/><Relationship Id="rId25" Type="http://schemas.openxmlformats.org/officeDocument/2006/relationships/slide" Target="slide18.xml"/><Relationship Id="rId33" Type="http://schemas.openxmlformats.org/officeDocument/2006/relationships/slide" Target="slide52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42.xml"/><Relationship Id="rId20" Type="http://schemas.openxmlformats.org/officeDocument/2006/relationships/slide" Target="slide44.xml"/><Relationship Id="rId29" Type="http://schemas.openxmlformats.org/officeDocument/2006/relationships/slide" Target="slide2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Word_97_-_2003_Document1.doc"/><Relationship Id="rId11" Type="http://schemas.openxmlformats.org/officeDocument/2006/relationships/slide" Target="slide8.xml"/><Relationship Id="rId24" Type="http://schemas.openxmlformats.org/officeDocument/2006/relationships/slide" Target="slide46.xml"/><Relationship Id="rId32" Type="http://schemas.openxmlformats.org/officeDocument/2006/relationships/slide" Target="slide50.xml"/><Relationship Id="rId5" Type="http://schemas.openxmlformats.org/officeDocument/2006/relationships/oleObject" Target="../embeddings/oleObject1.bin"/><Relationship Id="rId15" Type="http://schemas.openxmlformats.org/officeDocument/2006/relationships/slide" Target="slide22.xml"/><Relationship Id="rId23" Type="http://schemas.openxmlformats.org/officeDocument/2006/relationships/slide" Target="slide36.xml"/><Relationship Id="rId28" Type="http://schemas.openxmlformats.org/officeDocument/2006/relationships/slide" Target="slide48.xml"/><Relationship Id="rId10" Type="http://schemas.openxmlformats.org/officeDocument/2006/relationships/slide" Target="slide6.xml"/><Relationship Id="rId19" Type="http://schemas.openxmlformats.org/officeDocument/2006/relationships/slide" Target="slide34.xml"/><Relationship Id="rId31" Type="http://schemas.openxmlformats.org/officeDocument/2006/relationships/slide" Target="slide40.xml"/><Relationship Id="rId4" Type="http://schemas.openxmlformats.org/officeDocument/2006/relationships/audio" Target="../media/audio1.wav"/><Relationship Id="rId9" Type="http://schemas.openxmlformats.org/officeDocument/2006/relationships/slide" Target="slide4.xml"/><Relationship Id="rId14" Type="http://schemas.openxmlformats.org/officeDocument/2006/relationships/slide" Target="slide32.xml"/><Relationship Id="rId22" Type="http://schemas.openxmlformats.org/officeDocument/2006/relationships/slide" Target="slide26.xml"/><Relationship Id="rId27" Type="http://schemas.openxmlformats.org/officeDocument/2006/relationships/slide" Target="slide38.xml"/><Relationship Id="rId30" Type="http://schemas.openxmlformats.org/officeDocument/2006/relationships/slide" Target="slide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4.gif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http://elearning.wmcarey.edu/content/enforced/40293-EDU_EDU6250_40_WT-11/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Grp="1" noChangeAspect="1"/>
          </p:cNvGraphicFramePr>
          <p:nvPr>
            <p:ph type="tbl" idx="1"/>
          </p:nvPr>
        </p:nvGraphicFramePr>
        <p:xfrm>
          <a:off x="762000" y="1371600"/>
          <a:ext cx="7775575" cy="463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Document" r:id="rId6" imgW="7936451" imgH="4729596" progId="Word.Document.8">
                  <p:embed/>
                </p:oleObj>
              </mc:Choice>
              <mc:Fallback>
                <p:oleObj name="Document" r:id="rId6" imgW="7936451" imgH="4729596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371600"/>
                        <a:ext cx="7775575" cy="4633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90600" y="1524000"/>
            <a:ext cx="13452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Decimals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35840" y="1371600"/>
            <a:ext cx="1626560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Identifying Fractions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60006" y="1345213"/>
            <a:ext cx="13977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Word Problems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155103" y="1339333"/>
            <a:ext cx="190560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Mixed Numbers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719251" y="1345212"/>
            <a:ext cx="19648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Adding Fractions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2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3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Decimals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676400" y="2014488"/>
            <a:ext cx="575029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Which </a:t>
            </a:r>
            <a:r>
              <a:rPr lang="en-US" sz="3600" dirty="0">
                <a:solidFill>
                  <a:srgbClr val="FFFFFF"/>
                </a:solidFill>
              </a:rPr>
              <a:t>fraction represents the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following decimal number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0.003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Decimals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886200" y="2559842"/>
            <a:ext cx="210826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3/1000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Identifying Fractions</a:t>
            </a:r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05710" y="2209800"/>
            <a:ext cx="87382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I</a:t>
            </a:r>
            <a:r>
              <a:rPr lang="en-US" sz="3600" dirty="0" smtClean="0">
                <a:solidFill>
                  <a:srgbClr val="FFFFFF"/>
                </a:solidFill>
              </a:rPr>
              <a:t>n this picture, what fraction represents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p</a:t>
            </a:r>
            <a:r>
              <a:rPr lang="en-US" sz="3600" dirty="0" smtClean="0">
                <a:solidFill>
                  <a:srgbClr val="FFFFFF"/>
                </a:solidFill>
              </a:rPr>
              <a:t>ortion of the shape that is shaded ORANGE?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295400" y="3810000"/>
            <a:ext cx="3048000" cy="9906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343400" y="3810000"/>
            <a:ext cx="2895600" cy="990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Identifying Fractions</a:t>
            </a:r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191000" y="3048000"/>
            <a:ext cx="10695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1/2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Identifying Fractions</a:t>
            </a:r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28600" y="1968321"/>
            <a:ext cx="835356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In this picture, what fraction represents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portion of the shape that is shaded </a:t>
            </a:r>
            <a:r>
              <a:rPr lang="en-US" sz="3600" dirty="0" smtClean="0">
                <a:solidFill>
                  <a:srgbClr val="FFFFFF"/>
                </a:solidFill>
              </a:rPr>
              <a:t>GREEN?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1368042" y="4191000"/>
            <a:ext cx="1524000" cy="533400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2874457" y="4191000"/>
            <a:ext cx="1585984" cy="533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4405384" y="4191000"/>
            <a:ext cx="1385816" cy="533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791200" y="4191000"/>
            <a:ext cx="1447800" cy="533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Identifying Fractions</a:t>
            </a:r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038600" y="2855298"/>
            <a:ext cx="10695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1/4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Identifying Fractions</a:t>
            </a:r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52400" y="1842655"/>
            <a:ext cx="831080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In </a:t>
            </a:r>
            <a:r>
              <a:rPr lang="en-US" sz="3600" dirty="0">
                <a:solidFill>
                  <a:srgbClr val="FFFFFF"/>
                </a:solidFill>
              </a:rPr>
              <a:t>this picture, what fraction represents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portion of the shape that is shaded </a:t>
            </a:r>
            <a:r>
              <a:rPr lang="en-US" sz="3600" dirty="0" smtClean="0">
                <a:solidFill>
                  <a:srgbClr val="FFFFFF"/>
                </a:solidFill>
              </a:rPr>
              <a:t>BLUE?</a:t>
            </a: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688123" y="3944815"/>
            <a:ext cx="2209800" cy="167640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897923" y="3944815"/>
            <a:ext cx="2057400" cy="167640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955323" y="3944815"/>
            <a:ext cx="2121877" cy="1676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Identifying Fractions</a:t>
            </a:r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191000" y="2743200"/>
            <a:ext cx="10695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2/3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Identifying Fractions</a:t>
            </a:r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28600" y="1983463"/>
            <a:ext cx="821250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In this picture, what </a:t>
            </a:r>
            <a:r>
              <a:rPr lang="en-US" sz="3600" dirty="0" smtClean="0">
                <a:solidFill>
                  <a:srgbClr val="FFFFFF"/>
                </a:solidFill>
              </a:rPr>
              <a:t>fraction </a:t>
            </a:r>
            <a:r>
              <a:rPr lang="en-US" sz="3600" dirty="0">
                <a:solidFill>
                  <a:srgbClr val="FFFFFF"/>
                </a:solidFill>
              </a:rPr>
              <a:t>represents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portion of the shape that is shaded </a:t>
            </a:r>
            <a:r>
              <a:rPr lang="en-US" sz="3600" dirty="0" smtClean="0">
                <a:solidFill>
                  <a:srgbClr val="FFFFFF"/>
                </a:solidFill>
              </a:rPr>
              <a:t>RED?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2" name="Flowchart: Or 1"/>
          <p:cNvSpPr/>
          <p:nvPr/>
        </p:nvSpPr>
        <p:spPr bwMode="auto">
          <a:xfrm>
            <a:off x="2145567" y="3352800"/>
            <a:ext cx="4102833" cy="3096846"/>
          </a:xfrm>
          <a:prstGeom prst="flowChartOr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Identifying Fractions</a:t>
            </a:r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733800" y="2667000"/>
            <a:ext cx="10695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4/4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Decimals</a:t>
            </a:r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676400" y="2590800"/>
            <a:ext cx="542969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decimal represents the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 following fraction: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8/10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Identifying Fractions</a:t>
            </a:r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52399" y="1828800"/>
            <a:ext cx="821250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In this picture, what fraction represents the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portion of the shape that is </a:t>
            </a:r>
            <a:r>
              <a:rPr lang="en-US" sz="3600" dirty="0" smtClean="0">
                <a:solidFill>
                  <a:srgbClr val="FFFFFF"/>
                </a:solidFill>
              </a:rPr>
              <a:t>shaded both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ORANGE </a:t>
            </a:r>
            <a:r>
              <a:rPr lang="en-US" sz="3600" b="1" u="sng" dirty="0" smtClean="0">
                <a:solidFill>
                  <a:srgbClr val="FFFFFF"/>
                </a:solidFill>
              </a:rPr>
              <a:t>AND</a:t>
            </a:r>
            <a:r>
              <a:rPr lang="en-US" sz="3600" dirty="0" smtClean="0">
                <a:solidFill>
                  <a:srgbClr val="FFFFFF"/>
                </a:solidFill>
              </a:rPr>
              <a:t> PINK?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080846" y="3945425"/>
            <a:ext cx="381000" cy="234107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846" y="3945425"/>
            <a:ext cx="390525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 bwMode="auto">
          <a:xfrm>
            <a:off x="2852371" y="3945425"/>
            <a:ext cx="381000" cy="2324100"/>
          </a:xfrm>
          <a:prstGeom prst="rect">
            <a:avLst/>
          </a:prstGeom>
          <a:solidFill>
            <a:srgbClr val="FF33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388094" y="3945425"/>
            <a:ext cx="381000" cy="23241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007094" y="3945425"/>
            <a:ext cx="381000" cy="23241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614371" y="3950981"/>
            <a:ext cx="381000" cy="2324100"/>
          </a:xfrm>
          <a:prstGeom prst="rect">
            <a:avLst/>
          </a:prstGeom>
          <a:solidFill>
            <a:srgbClr val="FF33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233371" y="3950981"/>
            <a:ext cx="381000" cy="2324100"/>
          </a:xfrm>
          <a:prstGeom prst="rect">
            <a:avLst/>
          </a:prstGeom>
          <a:solidFill>
            <a:srgbClr val="FF33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777886" y="3945425"/>
            <a:ext cx="381000" cy="23241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Identifying Fractions</a:t>
            </a:r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038600" y="3168649"/>
            <a:ext cx="10695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5/8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Word Problems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371600" y="2286000"/>
            <a:ext cx="59594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Kevin purchased </a:t>
            </a:r>
            <a:r>
              <a:rPr lang="en-US" sz="3600" dirty="0">
                <a:solidFill>
                  <a:srgbClr val="FFFFFF"/>
                </a:solidFill>
              </a:rPr>
              <a:t>3 </a:t>
            </a:r>
            <a:r>
              <a:rPr lang="en-US" sz="3600" dirty="0" smtClean="0">
                <a:solidFill>
                  <a:srgbClr val="FFFFFF"/>
                </a:solidFill>
              </a:rPr>
              <a:t>blue </a:t>
            </a:r>
            <a:r>
              <a:rPr lang="en-US" sz="3600" dirty="0">
                <a:solidFill>
                  <a:srgbClr val="FFFFFF"/>
                </a:solidFill>
              </a:rPr>
              <a:t>bowls and 1 red bowl at a pottery sale. What fraction of the </a:t>
            </a:r>
            <a:r>
              <a:rPr lang="en-US" sz="3600" smtClean="0">
                <a:solidFill>
                  <a:srgbClr val="FFFFFF"/>
                </a:solidFill>
              </a:rPr>
              <a:t>bowls are </a:t>
            </a:r>
            <a:r>
              <a:rPr lang="en-US" sz="3600" b="1" dirty="0" smtClean="0">
                <a:solidFill>
                  <a:srgbClr val="FF0000"/>
                </a:solidFill>
              </a:rPr>
              <a:t>RED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/>
              <a:t>Word Problems</a:t>
            </a:r>
            <a:endParaRPr lang="en-US" dirty="0" smtClean="0"/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962400" y="2549184"/>
            <a:ext cx="10695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1/4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/>
              <a:t>Word Problems</a:t>
            </a:r>
            <a:endParaRPr lang="en-US" dirty="0" smtClean="0"/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600200" y="2209800"/>
            <a:ext cx="5562599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9 </a:t>
            </a:r>
            <a:r>
              <a:rPr lang="en-US" sz="3600" dirty="0" smtClean="0">
                <a:solidFill>
                  <a:srgbClr val="FFFFFF"/>
                </a:solidFill>
              </a:rPr>
              <a:t>ladies </a:t>
            </a:r>
            <a:r>
              <a:rPr lang="en-US" sz="3600" dirty="0">
                <a:solidFill>
                  <a:srgbClr val="FFFFFF"/>
                </a:solidFill>
              </a:rPr>
              <a:t>went out for breakfast together. 6 of them ordered </a:t>
            </a:r>
            <a:r>
              <a:rPr lang="en-US" sz="3600" dirty="0" smtClean="0">
                <a:solidFill>
                  <a:srgbClr val="FFFFFF"/>
                </a:solidFill>
              </a:rPr>
              <a:t>pancakes </a:t>
            </a:r>
            <a:r>
              <a:rPr lang="en-US" sz="3600" dirty="0">
                <a:solidFill>
                  <a:srgbClr val="FFFFFF"/>
                </a:solidFill>
              </a:rPr>
              <a:t>and the rest ordered waffles. What fraction of the </a:t>
            </a:r>
            <a:r>
              <a:rPr lang="en-US" sz="3600" dirty="0" smtClean="0">
                <a:solidFill>
                  <a:srgbClr val="FFFFFF"/>
                </a:solidFill>
              </a:rPr>
              <a:t>ladies </a:t>
            </a:r>
            <a:r>
              <a:rPr lang="en-US" sz="3600" dirty="0">
                <a:solidFill>
                  <a:srgbClr val="FFFFFF"/>
                </a:solidFill>
              </a:rPr>
              <a:t>ordered </a:t>
            </a:r>
            <a:r>
              <a:rPr lang="en-US" sz="3600" b="1" dirty="0">
                <a:solidFill>
                  <a:srgbClr val="FFFFFF"/>
                </a:solidFill>
              </a:rPr>
              <a:t>waffles</a:t>
            </a:r>
            <a:r>
              <a:rPr lang="en-US" sz="3600" dirty="0">
                <a:solidFill>
                  <a:srgbClr val="FFFFFF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/>
              <a:t>Word Problems</a:t>
            </a:r>
            <a:endParaRPr lang="en-US" dirty="0" smtClean="0"/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376246" y="2725781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3/9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Word Problems</a:t>
            </a:r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057275" y="1981200"/>
            <a:ext cx="67976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There were </a:t>
            </a:r>
            <a:r>
              <a:rPr lang="en-US" sz="3600" dirty="0" smtClean="0">
                <a:solidFill>
                  <a:srgbClr val="FFFFFF"/>
                </a:solidFill>
              </a:rPr>
              <a:t>12 </a:t>
            </a:r>
            <a:r>
              <a:rPr lang="en-US" sz="3600" dirty="0">
                <a:solidFill>
                  <a:srgbClr val="FFFFFF"/>
                </a:solidFill>
              </a:rPr>
              <a:t>pieces of paper on a table. Then, 4 blew away. What fraction of the pieces of paper </a:t>
            </a:r>
            <a:r>
              <a:rPr lang="en-US" sz="3600" dirty="0" smtClean="0">
                <a:solidFill>
                  <a:srgbClr val="FFFFFF"/>
                </a:solidFill>
              </a:rPr>
              <a:t>were </a:t>
            </a:r>
            <a:r>
              <a:rPr lang="en-US" sz="3600" b="1" dirty="0" smtClean="0">
                <a:solidFill>
                  <a:srgbClr val="FFFFFF"/>
                </a:solidFill>
              </a:rPr>
              <a:t>left on the table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/>
              <a:t>Word Problems</a:t>
            </a:r>
            <a:endParaRPr lang="en-US" dirty="0" smtClean="0"/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810000" y="2971800"/>
            <a:ext cx="14157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8/12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/>
              <a:t>Word Problems</a:t>
            </a:r>
            <a:endParaRPr lang="en-US" dirty="0" smtClean="0"/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084385" y="1905000"/>
            <a:ext cx="694421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Zack </a:t>
            </a:r>
            <a:r>
              <a:rPr lang="en-US" sz="3600" dirty="0">
                <a:solidFill>
                  <a:srgbClr val="FFFFFF"/>
                </a:solidFill>
              </a:rPr>
              <a:t>got out </a:t>
            </a:r>
            <a:r>
              <a:rPr lang="en-US" sz="3600" dirty="0" smtClean="0">
                <a:solidFill>
                  <a:srgbClr val="FFFFFF"/>
                </a:solidFill>
              </a:rPr>
              <a:t>15 </a:t>
            </a:r>
            <a:r>
              <a:rPr lang="en-US" sz="3600" dirty="0">
                <a:solidFill>
                  <a:srgbClr val="FFFFFF"/>
                </a:solidFill>
              </a:rPr>
              <a:t>ice cream bowls. He put chocolate ice cream in </a:t>
            </a:r>
            <a:r>
              <a:rPr lang="en-US" sz="3600" dirty="0" smtClean="0">
                <a:solidFill>
                  <a:srgbClr val="FFFFFF"/>
                </a:solidFill>
              </a:rPr>
              <a:t>4 </a:t>
            </a:r>
            <a:r>
              <a:rPr lang="en-US" sz="3600" dirty="0">
                <a:solidFill>
                  <a:srgbClr val="FFFFFF"/>
                </a:solidFill>
              </a:rPr>
              <a:t>of </a:t>
            </a:r>
            <a:r>
              <a:rPr lang="en-US" sz="3600" dirty="0" smtClean="0">
                <a:solidFill>
                  <a:srgbClr val="FFFFFF"/>
                </a:solidFill>
              </a:rPr>
              <a:t>them, strawberry ice cream in 3 of them, </a:t>
            </a:r>
            <a:r>
              <a:rPr lang="en-US" sz="3600" dirty="0">
                <a:solidFill>
                  <a:srgbClr val="FFFFFF"/>
                </a:solidFill>
              </a:rPr>
              <a:t>and </a:t>
            </a:r>
            <a:r>
              <a:rPr lang="en-US" sz="3600" dirty="0" smtClean="0">
                <a:solidFill>
                  <a:srgbClr val="FFFFFF"/>
                </a:solidFill>
              </a:rPr>
              <a:t>vanilla ice cream </a:t>
            </a:r>
            <a:r>
              <a:rPr lang="en-US" sz="3600" dirty="0">
                <a:solidFill>
                  <a:srgbClr val="FFFFFF"/>
                </a:solidFill>
              </a:rPr>
              <a:t>in the rest. What fraction of the bowls had </a:t>
            </a:r>
            <a:r>
              <a:rPr lang="en-US" sz="3600" b="1" dirty="0" smtClean="0">
                <a:solidFill>
                  <a:srgbClr val="FFFFFF"/>
                </a:solidFill>
              </a:rPr>
              <a:t>VANILLA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/>
              <a:t>Word Problems</a:t>
            </a:r>
            <a:endParaRPr lang="en-US" dirty="0" smtClean="0"/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810000" y="2525738"/>
            <a:ext cx="14157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8/15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Decimals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038600" y="2819400"/>
            <a:ext cx="10502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0.8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/>
              <a:t>Word Problems</a:t>
            </a:r>
            <a:endParaRPr lang="en-US" dirty="0" smtClean="0"/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295400" y="1939636"/>
            <a:ext cx="6797675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There are </a:t>
            </a:r>
            <a:r>
              <a:rPr lang="en-US" sz="3600" dirty="0" smtClean="0">
                <a:solidFill>
                  <a:srgbClr val="FFFFFF"/>
                </a:solidFill>
              </a:rPr>
              <a:t>12 </a:t>
            </a:r>
            <a:r>
              <a:rPr lang="en-US" sz="3600" dirty="0">
                <a:solidFill>
                  <a:srgbClr val="FFFFFF"/>
                </a:solidFill>
              </a:rPr>
              <a:t>people waiting for the bus. One-third of them have an umbrella. How many people waiting for the bus </a:t>
            </a:r>
            <a:r>
              <a:rPr lang="en-US" sz="3600" b="1" dirty="0">
                <a:solidFill>
                  <a:srgbClr val="FFFFFF"/>
                </a:solidFill>
              </a:rPr>
              <a:t>have an umbrella</a:t>
            </a:r>
            <a:r>
              <a:rPr lang="en-US" sz="3600" dirty="0">
                <a:solidFill>
                  <a:srgbClr val="FFFFFF"/>
                </a:solidFill>
              </a:rPr>
              <a:t>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/>
              <a:t>Word Problems</a:t>
            </a:r>
            <a:endParaRPr lang="en-US" dirty="0" smtClean="0"/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267200" y="2286000"/>
            <a:ext cx="53091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>
                <a:solidFill>
                  <a:srgbClr val="FFFFFF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Mixed Numbers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817418" y="2057400"/>
            <a:ext cx="71224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mixed number is represented in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picture?</a:t>
            </a:r>
            <a:endParaRPr lang="en-US" sz="3600" dirty="0">
              <a:solidFill>
                <a:srgbClr val="FFF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257729"/>
            <a:ext cx="6796881" cy="27620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Mixed Numbers</a:t>
            </a:r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657600" y="2574636"/>
            <a:ext cx="160653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dirty="0" smtClean="0">
                <a:solidFill>
                  <a:srgbClr val="FFFFFF"/>
                </a:solidFill>
              </a:rPr>
              <a:t>1</a:t>
            </a:r>
            <a:r>
              <a:rPr lang="en-US" sz="5400" dirty="0" smtClean="0">
                <a:solidFill>
                  <a:srgbClr val="FFFFFF"/>
                </a:solidFill>
              </a:rPr>
              <a:t> </a:t>
            </a:r>
            <a:r>
              <a:rPr lang="en-US" sz="4800" dirty="0" smtClean="0">
                <a:solidFill>
                  <a:srgbClr val="FFFFFF"/>
                </a:solidFill>
              </a:rPr>
              <a:t>1/2</a:t>
            </a:r>
            <a:endParaRPr lang="en-US" sz="4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Mixed Numbers</a:t>
            </a:r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990600" y="1905000"/>
            <a:ext cx="712246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What mixed number is represented in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this picture?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81000" y="3680108"/>
            <a:ext cx="2556165" cy="1447800"/>
            <a:chOff x="1406235" y="4191000"/>
            <a:chExt cx="2556165" cy="1447800"/>
          </a:xfrm>
        </p:grpSpPr>
        <p:sp>
          <p:nvSpPr>
            <p:cNvPr id="4" name="Flowchart: Merge 3"/>
            <p:cNvSpPr/>
            <p:nvPr/>
          </p:nvSpPr>
          <p:spPr bwMode="auto">
            <a:xfrm>
              <a:off x="1406235" y="4191000"/>
              <a:ext cx="1295400" cy="1447800"/>
            </a:xfrm>
            <a:prstGeom prst="flowChartMerg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5" name="Flowchart: Extract 4"/>
            <p:cNvSpPr/>
            <p:nvPr/>
          </p:nvSpPr>
          <p:spPr bwMode="auto">
            <a:xfrm>
              <a:off x="2079913" y="4191000"/>
              <a:ext cx="1243445" cy="1413164"/>
            </a:xfrm>
            <a:prstGeom prst="flowChartExtra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6" name="Flowchart: Merge 5"/>
            <p:cNvSpPr/>
            <p:nvPr/>
          </p:nvSpPr>
          <p:spPr bwMode="auto">
            <a:xfrm>
              <a:off x="2701635" y="4191000"/>
              <a:ext cx="1260765" cy="1413164"/>
            </a:xfrm>
            <a:prstGeom prst="flowChartMerg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124200" y="3693962"/>
            <a:ext cx="2556165" cy="1447800"/>
            <a:chOff x="1406235" y="4191000"/>
            <a:chExt cx="2556165" cy="1447800"/>
          </a:xfrm>
        </p:grpSpPr>
        <p:sp>
          <p:nvSpPr>
            <p:cNvPr id="12" name="Flowchart: Merge 11"/>
            <p:cNvSpPr/>
            <p:nvPr/>
          </p:nvSpPr>
          <p:spPr bwMode="auto">
            <a:xfrm>
              <a:off x="1406235" y="4191000"/>
              <a:ext cx="1295400" cy="1447800"/>
            </a:xfrm>
            <a:prstGeom prst="flowChartMerg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" name="Flowchart: Extract 12"/>
            <p:cNvSpPr/>
            <p:nvPr/>
          </p:nvSpPr>
          <p:spPr bwMode="auto">
            <a:xfrm>
              <a:off x="2079913" y="4191000"/>
              <a:ext cx="1243445" cy="1413164"/>
            </a:xfrm>
            <a:prstGeom prst="flowChartExtra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" name="Flowchart: Merge 13"/>
            <p:cNvSpPr/>
            <p:nvPr/>
          </p:nvSpPr>
          <p:spPr bwMode="auto">
            <a:xfrm>
              <a:off x="2701635" y="4191000"/>
              <a:ext cx="1260765" cy="1413164"/>
            </a:xfrm>
            <a:prstGeom prst="flowChartMerg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867400" y="3693962"/>
            <a:ext cx="2556165" cy="1447800"/>
            <a:chOff x="1406235" y="4191000"/>
            <a:chExt cx="2556165" cy="1447800"/>
          </a:xfrm>
        </p:grpSpPr>
        <p:sp>
          <p:nvSpPr>
            <p:cNvPr id="16" name="Flowchart: Merge 15"/>
            <p:cNvSpPr/>
            <p:nvPr/>
          </p:nvSpPr>
          <p:spPr bwMode="auto">
            <a:xfrm>
              <a:off x="1406235" y="4191000"/>
              <a:ext cx="1295400" cy="1447800"/>
            </a:xfrm>
            <a:prstGeom prst="flowChartMerg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7" name="Flowchart: Extract 16"/>
            <p:cNvSpPr/>
            <p:nvPr/>
          </p:nvSpPr>
          <p:spPr bwMode="auto">
            <a:xfrm>
              <a:off x="2079913" y="4191000"/>
              <a:ext cx="1243445" cy="1413164"/>
            </a:xfrm>
            <a:prstGeom prst="flowChartExtra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8" name="Flowchart: Merge 17"/>
            <p:cNvSpPr/>
            <p:nvPr/>
          </p:nvSpPr>
          <p:spPr bwMode="auto">
            <a:xfrm>
              <a:off x="2701635" y="4191000"/>
              <a:ext cx="1260765" cy="1413164"/>
            </a:xfrm>
            <a:prstGeom prst="flowChartMerg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</p:grpSp>
      <p:sp>
        <p:nvSpPr>
          <p:cNvPr id="8" name="Flowchart: Merge 7"/>
          <p:cNvSpPr/>
          <p:nvPr/>
        </p:nvSpPr>
        <p:spPr bwMode="auto">
          <a:xfrm>
            <a:off x="7161068" y="3687035"/>
            <a:ext cx="1295399" cy="1406237"/>
          </a:xfrm>
          <a:prstGeom prst="flowChartMerge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Mixed Numbers</a:t>
            </a:r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886200" y="2522319"/>
            <a:ext cx="15488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dirty="0" smtClean="0">
                <a:solidFill>
                  <a:srgbClr val="FFFFFF"/>
                </a:solidFill>
              </a:rPr>
              <a:t>2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4800" dirty="0" smtClean="0">
                <a:solidFill>
                  <a:srgbClr val="FFFFFF"/>
                </a:solidFill>
              </a:rPr>
              <a:t>2/3</a:t>
            </a:r>
            <a:endParaRPr lang="en-US" sz="4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Mixed Numbers</a:t>
            </a:r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295400" y="2209800"/>
            <a:ext cx="72891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Mixed numbers can be converted into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type of fractions?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Mixed Numbers</a:t>
            </a:r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2057400" y="2509256"/>
            <a:ext cx="55130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Improper Fractions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Mixed Numbers</a:t>
            </a:r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066800" y="2362200"/>
            <a:ext cx="712246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improper fraction is equivalent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to the following mixed number: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7200" dirty="0" smtClean="0">
                <a:solidFill>
                  <a:srgbClr val="FFFFFF"/>
                </a:solidFill>
              </a:rPr>
              <a:t>4</a:t>
            </a:r>
            <a:r>
              <a:rPr lang="en-US" sz="3600" dirty="0" smtClean="0">
                <a:solidFill>
                  <a:srgbClr val="FFFFFF"/>
                </a:solidFill>
              </a:rPr>
              <a:t> 1/3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Mixed Numbers</a:t>
            </a:r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962400" y="2522319"/>
            <a:ext cx="14157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13/3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Decimals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295400" y="2286000"/>
            <a:ext cx="602341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What decimal represents the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 following fraction: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9/100</a:t>
            </a:r>
            <a:endParaRPr lang="en-US" sz="3600" dirty="0">
              <a:solidFill>
                <a:srgbClr val="FFFFFF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Mixed Numbers</a:t>
            </a:r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447800" y="2133600"/>
            <a:ext cx="662232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mixed number is equivalent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to the following improper fraction: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21/4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Mixed Numbers</a:t>
            </a:r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962400" y="2362200"/>
            <a:ext cx="13516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dirty="0" smtClean="0">
                <a:solidFill>
                  <a:srgbClr val="FFFFFF"/>
                </a:solidFill>
              </a:rPr>
              <a:t>5</a:t>
            </a:r>
            <a:r>
              <a:rPr lang="en-US" sz="3600" dirty="0" smtClean="0">
                <a:solidFill>
                  <a:srgbClr val="FFFFFF"/>
                </a:solidFill>
              </a:rPr>
              <a:t> 1/4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Adding Fractions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2667000" y="2286000"/>
            <a:ext cx="446789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Find the sum.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1/4 + 2/4 = ___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Adding Fractions</a:t>
            </a:r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4114800" y="2209799"/>
            <a:ext cx="10695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3/4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Adding Fractions</a:t>
            </a:r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447800" y="2360474"/>
            <a:ext cx="59436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Find </a:t>
            </a:r>
            <a:r>
              <a:rPr lang="en-US" sz="3600" dirty="0">
                <a:solidFill>
                  <a:srgbClr val="FFFFFF"/>
                </a:solidFill>
              </a:rPr>
              <a:t>the sum.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10/25 + 12/25 = ___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Adding Fractions</a:t>
            </a:r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3810000" y="2286000"/>
            <a:ext cx="17620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22/25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Adding Fractions</a:t>
            </a:r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838200" y="2285999"/>
            <a:ext cx="782137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Find the sum.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4/15 + 2/15 + 7/15 = _____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707886" y="685800"/>
            <a:ext cx="7772400" cy="1143000"/>
          </a:xfrm>
        </p:spPr>
        <p:txBody>
          <a:bodyPr/>
          <a:lstStyle/>
          <a:p>
            <a:r>
              <a:rPr lang="en-US" dirty="0" smtClean="0"/>
              <a:t>$300 Answer from Adding Fractions</a:t>
            </a:r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657600" y="2244436"/>
            <a:ext cx="17620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13/15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Adding Fractions</a:t>
            </a:r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600200" y="2362200"/>
            <a:ext cx="446789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Find the sum.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3/4 + 1/8 = ___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Adding Fractions</a:t>
            </a:r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886200" y="2524809"/>
            <a:ext cx="10695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7/8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Decimals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200400" y="2743200"/>
            <a:ext cx="2667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0.09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Adding Fractions</a:t>
            </a:r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2286000" y="2568485"/>
            <a:ext cx="481413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Find the sum.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1/3 + 7/12 = ___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Adding Fractions</a:t>
            </a:r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657600" y="2406179"/>
            <a:ext cx="173630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11/12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838200" y="2057400"/>
            <a:ext cx="8077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Reduce the following fraction to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its simplest form: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21/490</a:t>
            </a:r>
            <a:endParaRPr lang="en-US" sz="5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657600" y="2438400"/>
            <a:ext cx="167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3/70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Decimals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133600" y="2438400"/>
            <a:ext cx="542969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What decimal represents the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 following fraction: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5/1000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Decimals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905000" y="2967335"/>
            <a:ext cx="5867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smtClean="0"/>
              <a:t>0.005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Decimals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662294" y="2133600"/>
            <a:ext cx="577850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Which fraction represents the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following decimal number?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0.06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Decimals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886200" y="2362200"/>
            <a:ext cx="17620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6/100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863</Words>
  <Application>Microsoft Office PowerPoint</Application>
  <PresentationFormat>On-screen Show (4:3)</PresentationFormat>
  <Paragraphs>227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from Decimals</vt:lpstr>
      <vt:lpstr>$100 Answer from Decimals</vt:lpstr>
      <vt:lpstr>$200 Question from Decimals</vt:lpstr>
      <vt:lpstr>$200 Answer from Decimals</vt:lpstr>
      <vt:lpstr>$300 Question from Decimals</vt:lpstr>
      <vt:lpstr>$300 Answer from Decimals</vt:lpstr>
      <vt:lpstr>$400 Question from Decimals</vt:lpstr>
      <vt:lpstr>$400 Answer from Decimals</vt:lpstr>
      <vt:lpstr>$500 Question from Decimals</vt:lpstr>
      <vt:lpstr>$500 Answer from Decimals</vt:lpstr>
      <vt:lpstr>$100 Question from Identifying Fractions</vt:lpstr>
      <vt:lpstr>$100 Answer from Identifying Fractions</vt:lpstr>
      <vt:lpstr>$200 Question from Identifying Fractions</vt:lpstr>
      <vt:lpstr>$200 Answer from Identifying Fractions</vt:lpstr>
      <vt:lpstr>$300 Question from Identifying Fractions</vt:lpstr>
      <vt:lpstr>$300 Answer from Identifying Fractions</vt:lpstr>
      <vt:lpstr>$400 Question from Identifying Fractions</vt:lpstr>
      <vt:lpstr>$400 Answer from Identifying Fractions</vt:lpstr>
      <vt:lpstr>$500 Question from Identifying Fractions</vt:lpstr>
      <vt:lpstr>$500 Answer from Identifying Fractions</vt:lpstr>
      <vt:lpstr>$100 Question from Word Problems</vt:lpstr>
      <vt:lpstr>$100 Answer from Word Problems</vt:lpstr>
      <vt:lpstr>$200 Question from Word Problems</vt:lpstr>
      <vt:lpstr>$200 Answer from Word Problems</vt:lpstr>
      <vt:lpstr>$300 Question from Word Problems</vt:lpstr>
      <vt:lpstr>$300 Answer from Word Problems</vt:lpstr>
      <vt:lpstr>$400 Question from Word Problems</vt:lpstr>
      <vt:lpstr>$400 Answer from Word Problems</vt:lpstr>
      <vt:lpstr>$500 Question from Word Problems</vt:lpstr>
      <vt:lpstr>$500 Answer from Word Problems</vt:lpstr>
      <vt:lpstr>$100 Question from Mixed Numbers</vt:lpstr>
      <vt:lpstr>$100 Answer from Mixed Numbers</vt:lpstr>
      <vt:lpstr>$200 Question from Mixed Numbers</vt:lpstr>
      <vt:lpstr>$200 Answer from Mixed Numbers</vt:lpstr>
      <vt:lpstr>$300 Question from Mixed Numbers</vt:lpstr>
      <vt:lpstr>$300 Answer from Mixed Numbers</vt:lpstr>
      <vt:lpstr>$400 Question from Mixed Numbers</vt:lpstr>
      <vt:lpstr>$400 Answer from Mixed Numbers</vt:lpstr>
      <vt:lpstr>$500 Question from Mixed Numbers</vt:lpstr>
      <vt:lpstr>$500 Answer from Mixed Numbers</vt:lpstr>
      <vt:lpstr>$100 Question from Adding Fractions</vt:lpstr>
      <vt:lpstr>$100 Answer from Adding Fractions</vt:lpstr>
      <vt:lpstr>$200 Question from Adding Fractions</vt:lpstr>
      <vt:lpstr>$200 Answer from Adding Fractions</vt:lpstr>
      <vt:lpstr>$300 Question from Adding Fractions</vt:lpstr>
      <vt:lpstr>$300 Answer from Adding Fractions</vt:lpstr>
      <vt:lpstr>$400 Question from Adding Fractions</vt:lpstr>
      <vt:lpstr>$400 Answer from Adding Fractions</vt:lpstr>
      <vt:lpstr>$500 Question from Adding Fractions</vt:lpstr>
      <vt:lpstr>$500 Answer from Adding Fractions</vt:lpstr>
      <vt:lpstr>Final Jeopardy</vt:lpstr>
      <vt:lpstr>Final Jeopardy Answer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Zack Kemp</cp:lastModifiedBy>
  <cp:revision>34</cp:revision>
  <dcterms:created xsi:type="dcterms:W3CDTF">2011-06-16T03:08:32Z</dcterms:created>
  <dcterms:modified xsi:type="dcterms:W3CDTF">2012-01-23T00:36:17Z</dcterms:modified>
</cp:coreProperties>
</file>